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5"/>
  </p:sldMasterIdLst>
  <p:notesMasterIdLst>
    <p:notesMasterId r:id="rId45"/>
  </p:notesMasterIdLst>
  <p:handoutMasterIdLst>
    <p:handoutMasterId r:id="rId46"/>
  </p:handoutMasterIdLst>
  <p:sldIdLst>
    <p:sldId id="340" r:id="rId6"/>
    <p:sldId id="256" r:id="rId7"/>
    <p:sldId id="341" r:id="rId8"/>
    <p:sldId id="279" r:id="rId9"/>
    <p:sldId id="257" r:id="rId10"/>
    <p:sldId id="334" r:id="rId11"/>
    <p:sldId id="284" r:id="rId12"/>
    <p:sldId id="335" r:id="rId13"/>
    <p:sldId id="336" r:id="rId14"/>
    <p:sldId id="337" r:id="rId15"/>
    <p:sldId id="333" r:id="rId16"/>
    <p:sldId id="313" r:id="rId17"/>
    <p:sldId id="314" r:id="rId18"/>
    <p:sldId id="315" r:id="rId19"/>
    <p:sldId id="332" r:id="rId20"/>
    <p:sldId id="316" r:id="rId21"/>
    <p:sldId id="317" r:id="rId22"/>
    <p:sldId id="319" r:id="rId23"/>
    <p:sldId id="321" r:id="rId24"/>
    <p:sldId id="322" r:id="rId25"/>
    <p:sldId id="320" r:id="rId26"/>
    <p:sldId id="318" r:id="rId27"/>
    <p:sldId id="327" r:id="rId28"/>
    <p:sldId id="328" r:id="rId29"/>
    <p:sldId id="329" r:id="rId30"/>
    <p:sldId id="330" r:id="rId31"/>
    <p:sldId id="300" r:id="rId32"/>
    <p:sldId id="338" r:id="rId33"/>
    <p:sldId id="339" r:id="rId34"/>
    <p:sldId id="331" r:id="rId35"/>
    <p:sldId id="304" r:id="rId36"/>
    <p:sldId id="309" r:id="rId37"/>
    <p:sldId id="283" r:id="rId38"/>
    <p:sldId id="287" r:id="rId39"/>
    <p:sldId id="302" r:id="rId40"/>
    <p:sldId id="297" r:id="rId41"/>
    <p:sldId id="296" r:id="rId42"/>
    <p:sldId id="258" r:id="rId43"/>
    <p:sldId id="326" r:id="rId4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892"/>
    <a:srgbClr val="F3901D"/>
    <a:srgbClr val="00AEDB"/>
    <a:srgbClr val="00B3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833" autoAdjust="0"/>
    <p:restoredTop sz="94660"/>
  </p:normalViewPr>
  <p:slideViewPr>
    <p:cSldViewPr showGuides="1">
      <p:cViewPr varScale="1">
        <p:scale>
          <a:sx n="93" d="100"/>
          <a:sy n="93" d="100"/>
        </p:scale>
        <p:origin x="630" y="78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105" d="100"/>
          <a:sy n="105" d="100"/>
        </p:scale>
        <p:origin x="-2454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slide" Target="slides/slide36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notesMaster" Target="notesMasters/notesMaster1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theme" Target="theme/theme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viewProps" Target="viewProps.xml"/><Relationship Id="rId8" Type="http://schemas.openxmlformats.org/officeDocument/2006/relationships/slide" Target="slides/slide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A0E74B-1F4A-4B77-BBF3-68B0D29FA1C9}" type="datetimeFigureOut">
              <a:rPr lang="en-US" smtClean="0"/>
              <a:t>8/5/2018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A73171-F2CF-4CD8-81F7-8D1F85C4FD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21434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44A53B-4F0D-4715-9A43-7F4869E1A962}" type="datetimeFigureOut">
              <a:rPr lang="en-US" smtClean="0"/>
              <a:t>8/5/2018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D41D82-95AA-494E-9CE1-62CDE5A45B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95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Overview of what docker is</a:t>
            </a:r>
          </a:p>
          <a:p>
            <a:r>
              <a:rPr lang="en-US" dirty="0"/>
              <a:t>How docker runs on windows 7/10/2016</a:t>
            </a:r>
          </a:p>
          <a:p>
            <a:r>
              <a:rPr lang="en-US" dirty="0"/>
              <a:t>Using docker for development</a:t>
            </a:r>
          </a:p>
          <a:p>
            <a:r>
              <a:rPr lang="en-US" dirty="0"/>
              <a:t>Of course questions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D41D82-95AA-494E-9CE1-62CDE5A45BF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8626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 about this, and then say let’s see how we’d run a zip file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D41D82-95AA-494E-9CE1-62CDE5A45BF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2709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 about this, and then say let’s see how we’d run a zip file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D41D82-95AA-494E-9CE1-62CDE5A45BF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8800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 about this, and then say let’s see how we’d run a zip file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D41D82-95AA-494E-9CE1-62CDE5A45BF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2519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tell docker to run something, but not a zip file. </a:t>
            </a:r>
          </a:p>
          <a:p>
            <a:r>
              <a:rPr lang="en-US" dirty="0"/>
              <a:t>What does an application need to run?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D41D82-95AA-494E-9CE1-62CDE5A45BF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6558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 application needs disk IO, memory, network, </a:t>
            </a:r>
            <a:r>
              <a:rPr lang="en-US" dirty="0" err="1"/>
              <a:t>cpu</a:t>
            </a:r>
            <a:r>
              <a:rPr lang="en-US" dirty="0"/>
              <a:t>. Zip doesn’t have it!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D41D82-95AA-494E-9CE1-62CDE5A45BF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3302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Running in the container, the app can see only the files in the container you packaged with it and any resources you pass in at run time. </a:t>
            </a:r>
          </a:p>
          <a:p>
            <a:endParaRPr lang="en-US" dirty="0"/>
          </a:p>
          <a:p>
            <a:r>
              <a:rPr lang="en-US" dirty="0"/>
              <a:t>Well also the kernel (</a:t>
            </a:r>
            <a:r>
              <a:rPr lang="en-US" dirty="0" err="1"/>
              <a:t>linux</a:t>
            </a:r>
            <a:r>
              <a:rPr lang="en-US" dirty="0"/>
              <a:t> or windows) resources your software libraries have access to</a:t>
            </a:r>
          </a:p>
          <a:p>
            <a:endParaRPr lang="en-US" dirty="0"/>
          </a:p>
          <a:p>
            <a:r>
              <a:rPr lang="en-US" dirty="0"/>
              <a:t>How do we get files into the image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D41D82-95AA-494E-9CE1-62CDE5A45BF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4930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saw docker run 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D41D82-95AA-494E-9CE1-62CDE5A45BF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1145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0171FF-96A1-7D4A-AA25-C4377DE34A9D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0523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D013314-5F1F-4B72-9A0A-BB8889F7B6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C1EA467-B92A-4887-8D7D-23F38CD7FF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E15ECF-286D-4047-A86A-2D7E17D8E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21210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7BB90B-ACC1-48D9-AD0C-0C51C1F8FB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E0EDFF2-C2EC-4C95-AB66-ECB70AD7770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05C91F-8FAD-4CA6-AC1F-B83A15FAD6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C1E883-157B-422B-B692-4B7C7596C1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B8AA6E-C811-4023-922A-66B2686E1B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CECB74-8E7D-4D4A-8407-926A14F844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05208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341486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9511" y="6448251"/>
            <a:ext cx="504056" cy="365125"/>
          </a:xfrm>
          <a:prstGeom prst="rect">
            <a:avLst/>
          </a:prstGeom>
          <a:noFill/>
        </p:spPr>
        <p:txBody>
          <a:bodyPr/>
          <a:lstStyle>
            <a:lvl1pPr algn="ctr">
              <a:defRPr sz="1200">
                <a:solidFill>
                  <a:schemeClr val="bg1"/>
                </a:solidFill>
                <a:latin typeface="Lato" pitchFamily="34" charset="0"/>
              </a:defRPr>
            </a:lvl1pPr>
          </a:lstStyle>
          <a:p>
            <a:fld id="{EA3C26B9-3D3F-4A24-BC23-BC70DDDBE78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217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6F911-B8F3-1042-B226-54911C0C3F55}" type="datetimeFigureOut">
              <a:rPr lang="en-US" smtClean="0"/>
              <a:t>8/5/2018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A7EF9-53EA-2943-A568-BF2FEAB92E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0197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6F911-B8F3-1042-B226-54911C0C3F55}" type="datetimeFigureOut">
              <a:rPr lang="en-US" smtClean="0"/>
              <a:t>8/5/2018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A7EF9-53EA-2943-A568-BF2FEAB92E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0750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39108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61" r:id="rId3"/>
    <p:sldLayoutId id="2147483696" r:id="rId4"/>
    <p:sldLayoutId id="2147483697" r:id="rId5"/>
    <p:sldLayoutId id="2147483698" r:id="rId6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eg"/><Relationship Id="rId4" Type="http://schemas.openxmlformats.org/officeDocument/2006/relationships/image" Target="../media/image6.jp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6.jp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934FC97-7D5E-5B47-9AA5-24E43181E1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6927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D836F3A-533E-485D-97E5-C9456D436475}"/>
              </a:ext>
            </a:extLst>
          </p:cNvPr>
          <p:cNvSpPr/>
          <p:nvPr/>
        </p:nvSpPr>
        <p:spPr>
          <a:xfrm>
            <a:off x="611560" y="1052736"/>
            <a:ext cx="2642592" cy="5184576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dirty="0"/>
              <a:t>Windows 10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3C599A-B958-41D5-BA78-A4A5BEECAEF1}"/>
              </a:ext>
            </a:extLst>
          </p:cNvPr>
          <p:cNvSpPr txBox="1"/>
          <p:nvPr/>
        </p:nvSpPr>
        <p:spPr>
          <a:xfrm>
            <a:off x="780728" y="1166842"/>
            <a:ext cx="230425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Containers run in VM (</a:t>
            </a:r>
            <a:r>
              <a:rPr lang="en-US" dirty="0" err="1"/>
              <a:t>hyperv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 err="1"/>
              <a:t>nanoserver</a:t>
            </a:r>
            <a:r>
              <a:rPr lang="en-US" dirty="0"/>
              <a:t> containers</a:t>
            </a:r>
          </a:p>
          <a:p>
            <a:r>
              <a:rPr lang="en-US" dirty="0"/>
              <a:t>&lt; 1GB </a:t>
            </a:r>
            <a:r>
              <a:rPr lang="en-US" dirty="0" err="1"/>
              <a:t>.net</a:t>
            </a:r>
            <a:r>
              <a:rPr lang="en-US" dirty="0"/>
              <a:t> core only</a:t>
            </a:r>
          </a:p>
          <a:p>
            <a:endParaRPr lang="en-US" dirty="0"/>
          </a:p>
          <a:p>
            <a:r>
              <a:rPr lang="en-US" dirty="0" err="1"/>
              <a:t>windowservercore</a:t>
            </a:r>
            <a:r>
              <a:rPr lang="en-US" dirty="0"/>
              <a:t> containers</a:t>
            </a:r>
          </a:p>
          <a:p>
            <a:r>
              <a:rPr lang="en-US" dirty="0"/>
              <a:t>most windows apps &gt; 13 GB</a:t>
            </a:r>
          </a:p>
          <a:p>
            <a:endParaRPr lang="en-US" dirty="0"/>
          </a:p>
          <a:p>
            <a:r>
              <a:rPr lang="en-US" dirty="0"/>
              <a:t>Linux containers</a:t>
            </a:r>
          </a:p>
          <a:p>
            <a:r>
              <a:rPr lang="en-US" dirty="0"/>
              <a:t>&lt; 100MB **</a:t>
            </a:r>
          </a:p>
          <a:p>
            <a:endParaRPr lang="en-US" dirty="0"/>
          </a:p>
          <a:p>
            <a:r>
              <a:rPr lang="en-US" dirty="0"/>
              <a:t>Linux containers in Windows **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E6D0EEA-A94B-4A38-901D-3DC1F21A0884}"/>
              </a:ext>
            </a:extLst>
          </p:cNvPr>
          <p:cNvSpPr/>
          <p:nvPr/>
        </p:nvSpPr>
        <p:spPr>
          <a:xfrm>
            <a:off x="6184778" y="1066714"/>
            <a:ext cx="2642592" cy="2520279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dirty="0"/>
              <a:t>Mac OS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C905B7-8E19-4815-AA1D-C227A371E010}"/>
              </a:ext>
            </a:extLst>
          </p:cNvPr>
          <p:cNvSpPr txBox="1"/>
          <p:nvPr/>
        </p:nvSpPr>
        <p:spPr>
          <a:xfrm>
            <a:off x="6328795" y="1642779"/>
            <a:ext cx="23042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Containers run in VM (hypervisor)</a:t>
            </a:r>
          </a:p>
          <a:p>
            <a:endParaRPr lang="en-US" dirty="0"/>
          </a:p>
          <a:p>
            <a:r>
              <a:rPr lang="en-US" dirty="0"/>
              <a:t>Linux apps - &lt; 100MB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F750867-97DB-4F86-94F2-D174E7FBB18A}"/>
              </a:ext>
            </a:extLst>
          </p:cNvPr>
          <p:cNvSpPr/>
          <p:nvPr/>
        </p:nvSpPr>
        <p:spPr>
          <a:xfrm>
            <a:off x="6167697" y="3717032"/>
            <a:ext cx="2642592" cy="252028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dirty="0"/>
              <a:t>Linux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3C3162B-1129-43EC-B42D-CC4D13C66BB4}"/>
              </a:ext>
            </a:extLst>
          </p:cNvPr>
          <p:cNvSpPr txBox="1"/>
          <p:nvPr/>
        </p:nvSpPr>
        <p:spPr>
          <a:xfrm>
            <a:off x="6311714" y="4581128"/>
            <a:ext cx="23042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Containers run native</a:t>
            </a:r>
          </a:p>
          <a:p>
            <a:endParaRPr lang="en-US" dirty="0"/>
          </a:p>
          <a:p>
            <a:r>
              <a:rPr lang="en-US" dirty="0"/>
              <a:t>Linux apps - &lt; 100MB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4A1E475-F473-424A-A73A-426E69F11D89}"/>
              </a:ext>
            </a:extLst>
          </p:cNvPr>
          <p:cNvSpPr/>
          <p:nvPr/>
        </p:nvSpPr>
        <p:spPr>
          <a:xfrm>
            <a:off x="3398169" y="1057508"/>
            <a:ext cx="2642592" cy="5184576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dirty="0"/>
              <a:t>Windows 2016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6E0434C-5079-4677-8E98-473BBFF9D2FD}"/>
              </a:ext>
            </a:extLst>
          </p:cNvPr>
          <p:cNvSpPr txBox="1"/>
          <p:nvPr/>
        </p:nvSpPr>
        <p:spPr>
          <a:xfrm>
            <a:off x="3542186" y="1633572"/>
            <a:ext cx="230425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Containers CAN run native</a:t>
            </a:r>
          </a:p>
          <a:p>
            <a:endParaRPr lang="en-US" dirty="0"/>
          </a:p>
          <a:p>
            <a:r>
              <a:rPr lang="en-US" dirty="0" err="1"/>
              <a:t>nanoserver</a:t>
            </a:r>
            <a:r>
              <a:rPr lang="en-US" dirty="0"/>
              <a:t> containers - &lt; 1GB </a:t>
            </a:r>
            <a:r>
              <a:rPr lang="en-US" dirty="0" err="1"/>
              <a:t>.net</a:t>
            </a:r>
            <a:r>
              <a:rPr lang="en-US" dirty="0"/>
              <a:t> core only</a:t>
            </a:r>
          </a:p>
          <a:p>
            <a:endParaRPr lang="en-US" dirty="0"/>
          </a:p>
          <a:p>
            <a:r>
              <a:rPr lang="en-US" dirty="0" err="1"/>
              <a:t>windowservercore</a:t>
            </a:r>
            <a:r>
              <a:rPr lang="en-US" dirty="0"/>
              <a:t> containers – most windows apps &gt; 13 GB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0871756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85974" y="260648"/>
            <a:ext cx="78864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00AEDB"/>
                </a:solidFill>
                <a:latin typeface="Bebas Neue" pitchFamily="34" charset="0"/>
              </a:rPr>
              <a:t>Docker is like a zip file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95536" y="1196752"/>
            <a:ext cx="3960440" cy="523220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Stuff a piece of software in there and you’re good to go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9DF8AB-9F54-4FF7-9CE6-D967C1191F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974" y="2348880"/>
            <a:ext cx="2539682" cy="25396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D6C290B-0A68-4A8F-B959-D67FB34D3D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2471122"/>
            <a:ext cx="3857611" cy="2777480"/>
          </a:xfrm>
          <a:prstGeom prst="rect">
            <a:avLst/>
          </a:prstGeom>
        </p:spPr>
      </p:pic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809C085-DD20-4250-BF12-D84414034846}"/>
              </a:ext>
            </a:extLst>
          </p:cNvPr>
          <p:cNvSpPr/>
          <p:nvPr/>
        </p:nvSpPr>
        <p:spPr>
          <a:xfrm>
            <a:off x="1310880" y="1935938"/>
            <a:ext cx="4751370" cy="3642958"/>
          </a:xfrm>
          <a:custGeom>
            <a:avLst/>
            <a:gdLst>
              <a:gd name="connsiteX0" fmla="*/ 470295 w 4751370"/>
              <a:gd name="connsiteY0" fmla="*/ 826312 h 3642958"/>
              <a:gd name="connsiteX1" fmla="*/ 975120 w 4751370"/>
              <a:gd name="connsiteY1" fmla="*/ 283387 h 3642958"/>
              <a:gd name="connsiteX2" fmla="*/ 2956320 w 4751370"/>
              <a:gd name="connsiteY2" fmla="*/ 7162 h 3642958"/>
              <a:gd name="connsiteX3" fmla="*/ 4604145 w 4751370"/>
              <a:gd name="connsiteY3" fmla="*/ 559612 h 3642958"/>
              <a:gd name="connsiteX4" fmla="*/ 4632720 w 4751370"/>
              <a:gd name="connsiteY4" fmla="*/ 2150287 h 3642958"/>
              <a:gd name="connsiteX5" fmla="*/ 4261245 w 4751370"/>
              <a:gd name="connsiteY5" fmla="*/ 3483787 h 3642958"/>
              <a:gd name="connsiteX6" fmla="*/ 2051445 w 4751370"/>
              <a:gd name="connsiteY6" fmla="*/ 3617137 h 3642958"/>
              <a:gd name="connsiteX7" fmla="*/ 155970 w 4751370"/>
              <a:gd name="connsiteY7" fmla="*/ 3474262 h 3642958"/>
              <a:gd name="connsiteX8" fmla="*/ 146445 w 4751370"/>
              <a:gd name="connsiteY8" fmla="*/ 2702737 h 3642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751370" h="3642958">
                <a:moveTo>
                  <a:pt x="470295" y="826312"/>
                </a:moveTo>
                <a:cubicBezTo>
                  <a:pt x="515538" y="623112"/>
                  <a:pt x="560782" y="419912"/>
                  <a:pt x="975120" y="283387"/>
                </a:cubicBezTo>
                <a:cubicBezTo>
                  <a:pt x="1389458" y="146862"/>
                  <a:pt x="2351483" y="-38876"/>
                  <a:pt x="2956320" y="7162"/>
                </a:cubicBezTo>
                <a:cubicBezTo>
                  <a:pt x="3561158" y="53199"/>
                  <a:pt x="4324745" y="202424"/>
                  <a:pt x="4604145" y="559612"/>
                </a:cubicBezTo>
                <a:cubicBezTo>
                  <a:pt x="4883545" y="916800"/>
                  <a:pt x="4689870" y="1662925"/>
                  <a:pt x="4632720" y="2150287"/>
                </a:cubicBezTo>
                <a:cubicBezTo>
                  <a:pt x="4575570" y="2637649"/>
                  <a:pt x="4691458" y="3239312"/>
                  <a:pt x="4261245" y="3483787"/>
                </a:cubicBezTo>
                <a:cubicBezTo>
                  <a:pt x="3831033" y="3728262"/>
                  <a:pt x="2735657" y="3618724"/>
                  <a:pt x="2051445" y="3617137"/>
                </a:cubicBezTo>
                <a:cubicBezTo>
                  <a:pt x="1367233" y="3615550"/>
                  <a:pt x="473470" y="3626662"/>
                  <a:pt x="155970" y="3474262"/>
                </a:cubicBezTo>
                <a:cubicBezTo>
                  <a:pt x="-161530" y="3321862"/>
                  <a:pt x="95645" y="2917050"/>
                  <a:pt x="146445" y="2702737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153280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85974" y="260648"/>
            <a:ext cx="78864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00AEDB"/>
                </a:solidFill>
                <a:latin typeface="Bebas Neue" pitchFamily="34" charset="0"/>
              </a:rPr>
              <a:t>Docker is like a zip file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95536" y="1196752"/>
            <a:ext cx="3960440" cy="523220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Stuff a piece of software in there and you’re good to go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9DF8AB-9F54-4FF7-9CE6-D967C1191F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974" y="2348880"/>
            <a:ext cx="2539682" cy="25396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D6C290B-0A68-4A8F-B959-D67FB34D3D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2471122"/>
            <a:ext cx="3857611" cy="2777480"/>
          </a:xfrm>
          <a:prstGeom prst="rect">
            <a:avLst/>
          </a:prstGeom>
        </p:spPr>
      </p:pic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809C085-DD20-4250-BF12-D84414034846}"/>
              </a:ext>
            </a:extLst>
          </p:cNvPr>
          <p:cNvSpPr/>
          <p:nvPr/>
        </p:nvSpPr>
        <p:spPr>
          <a:xfrm>
            <a:off x="1310880" y="1935938"/>
            <a:ext cx="4751370" cy="3642958"/>
          </a:xfrm>
          <a:custGeom>
            <a:avLst/>
            <a:gdLst>
              <a:gd name="connsiteX0" fmla="*/ 470295 w 4751370"/>
              <a:gd name="connsiteY0" fmla="*/ 826312 h 3642958"/>
              <a:gd name="connsiteX1" fmla="*/ 975120 w 4751370"/>
              <a:gd name="connsiteY1" fmla="*/ 283387 h 3642958"/>
              <a:gd name="connsiteX2" fmla="*/ 2956320 w 4751370"/>
              <a:gd name="connsiteY2" fmla="*/ 7162 h 3642958"/>
              <a:gd name="connsiteX3" fmla="*/ 4604145 w 4751370"/>
              <a:gd name="connsiteY3" fmla="*/ 559612 h 3642958"/>
              <a:gd name="connsiteX4" fmla="*/ 4632720 w 4751370"/>
              <a:gd name="connsiteY4" fmla="*/ 2150287 h 3642958"/>
              <a:gd name="connsiteX5" fmla="*/ 4261245 w 4751370"/>
              <a:gd name="connsiteY5" fmla="*/ 3483787 h 3642958"/>
              <a:gd name="connsiteX6" fmla="*/ 2051445 w 4751370"/>
              <a:gd name="connsiteY6" fmla="*/ 3617137 h 3642958"/>
              <a:gd name="connsiteX7" fmla="*/ 155970 w 4751370"/>
              <a:gd name="connsiteY7" fmla="*/ 3474262 h 3642958"/>
              <a:gd name="connsiteX8" fmla="*/ 146445 w 4751370"/>
              <a:gd name="connsiteY8" fmla="*/ 2702737 h 3642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751370" h="3642958">
                <a:moveTo>
                  <a:pt x="470295" y="826312"/>
                </a:moveTo>
                <a:cubicBezTo>
                  <a:pt x="515538" y="623112"/>
                  <a:pt x="560782" y="419912"/>
                  <a:pt x="975120" y="283387"/>
                </a:cubicBezTo>
                <a:cubicBezTo>
                  <a:pt x="1389458" y="146862"/>
                  <a:pt x="2351483" y="-38876"/>
                  <a:pt x="2956320" y="7162"/>
                </a:cubicBezTo>
                <a:cubicBezTo>
                  <a:pt x="3561158" y="53199"/>
                  <a:pt x="4324745" y="202424"/>
                  <a:pt x="4604145" y="559612"/>
                </a:cubicBezTo>
                <a:cubicBezTo>
                  <a:pt x="4883545" y="916800"/>
                  <a:pt x="4689870" y="1662925"/>
                  <a:pt x="4632720" y="2150287"/>
                </a:cubicBezTo>
                <a:cubicBezTo>
                  <a:pt x="4575570" y="2637649"/>
                  <a:pt x="4691458" y="3239312"/>
                  <a:pt x="4261245" y="3483787"/>
                </a:cubicBezTo>
                <a:cubicBezTo>
                  <a:pt x="3831033" y="3728262"/>
                  <a:pt x="2735657" y="3618724"/>
                  <a:pt x="2051445" y="3617137"/>
                </a:cubicBezTo>
                <a:cubicBezTo>
                  <a:pt x="1367233" y="3615550"/>
                  <a:pt x="473470" y="3626662"/>
                  <a:pt x="155970" y="3474262"/>
                </a:cubicBezTo>
                <a:cubicBezTo>
                  <a:pt x="-161530" y="3321862"/>
                  <a:pt x="95645" y="2917050"/>
                  <a:pt x="146445" y="2702737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peech Bubble: Oval 1">
            <a:extLst>
              <a:ext uri="{FF2B5EF4-FFF2-40B4-BE49-F238E27FC236}">
                <a16:creationId xmlns:a16="http://schemas.microsoft.com/office/drawing/2014/main" id="{839C9757-E902-4742-A4EA-BC446DC26795}"/>
              </a:ext>
            </a:extLst>
          </p:cNvPr>
          <p:cNvSpPr/>
          <p:nvPr/>
        </p:nvSpPr>
        <p:spPr>
          <a:xfrm>
            <a:off x="4674830" y="1295128"/>
            <a:ext cx="3960439" cy="612648"/>
          </a:xfrm>
          <a:prstGeom prst="wedgeEllipseCallout">
            <a:avLst>
              <a:gd name="adj1" fmla="val -27115"/>
              <a:gd name="adj2" fmla="val 11380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docker run –d tasty-app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3CFED1-60E5-4262-A2FF-FB776EB781A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696" y="2649808"/>
            <a:ext cx="4019806" cy="2374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33101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85974" y="260648"/>
            <a:ext cx="78864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00AEDB"/>
                </a:solidFill>
                <a:latin typeface="Bebas Neue" pitchFamily="34" charset="0"/>
              </a:rPr>
              <a:t>Running a program in a zip file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68746" y="1196752"/>
            <a:ext cx="3960440" cy="2862322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Add the program to the zip….</a:t>
            </a:r>
          </a:p>
          <a:p>
            <a:endParaRPr lang="en-US" sz="3600" dirty="0">
              <a:solidFill>
                <a:schemeClr val="tx1">
                  <a:lumMod val="50000"/>
                  <a:lumOff val="50000"/>
                </a:schemeClr>
              </a:solidFill>
              <a:latin typeface="Lato-Light" pitchFamily="34" charset="0"/>
              <a:ea typeface="Raleway" pitchFamily="2" charset="0"/>
            </a:endParaRPr>
          </a:p>
          <a:p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Wait, what?</a:t>
            </a:r>
          </a:p>
          <a:p>
            <a:endParaRPr lang="en-US" sz="3600" dirty="0">
              <a:solidFill>
                <a:schemeClr val="tx1">
                  <a:lumMod val="50000"/>
                  <a:lumOff val="50000"/>
                </a:schemeClr>
              </a:solidFill>
              <a:latin typeface="Lato-Light" pitchFamily="34" charset="0"/>
              <a:ea typeface="Ralewa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0121391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85974" y="260648"/>
            <a:ext cx="78864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00AEDB"/>
                </a:solidFill>
                <a:latin typeface="Bebas Neue" pitchFamily="34" charset="0"/>
              </a:rPr>
              <a:t>Running a program in a zip file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68746" y="1196752"/>
            <a:ext cx="7039558" cy="4524315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In docker:</a:t>
            </a:r>
          </a:p>
          <a:p>
            <a:endParaRPr lang="en-US" sz="3600" dirty="0">
              <a:solidFill>
                <a:schemeClr val="tx1">
                  <a:lumMod val="50000"/>
                  <a:lumOff val="50000"/>
                </a:schemeClr>
              </a:solidFill>
              <a:latin typeface="Lato-Light" pitchFamily="34" charset="0"/>
              <a:ea typeface="Raleway" pitchFamily="2" charset="0"/>
            </a:endParaRPr>
          </a:p>
          <a:p>
            <a:pPr lvl="1"/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The zip file is an </a:t>
            </a:r>
            <a:r>
              <a:rPr lang="en-US" sz="3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image</a:t>
            </a:r>
          </a:p>
          <a:p>
            <a:pPr lvl="1"/>
            <a:endParaRPr lang="en-US" sz="3600" dirty="0">
              <a:solidFill>
                <a:schemeClr val="tx1">
                  <a:lumMod val="50000"/>
                  <a:lumOff val="50000"/>
                </a:schemeClr>
              </a:solidFill>
              <a:latin typeface="Lato-Light" pitchFamily="34" charset="0"/>
              <a:ea typeface="Raleway" pitchFamily="2" charset="0"/>
            </a:endParaRPr>
          </a:p>
          <a:p>
            <a:pPr lvl="1"/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When you run an program in an image, you are creating a </a:t>
            </a:r>
            <a:r>
              <a:rPr lang="en-US" sz="3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container from the image</a:t>
            </a:r>
          </a:p>
          <a:p>
            <a:endParaRPr lang="en-US" sz="3600" dirty="0">
              <a:solidFill>
                <a:schemeClr val="tx1">
                  <a:lumMod val="50000"/>
                  <a:lumOff val="50000"/>
                </a:schemeClr>
              </a:solidFill>
              <a:latin typeface="Lato-Light" pitchFamily="34" charset="0"/>
              <a:ea typeface="Ralewa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2682528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85974" y="260648"/>
            <a:ext cx="78864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00AEDB"/>
                </a:solidFill>
                <a:latin typeface="Bebas Neue" pitchFamily="34" charset="0"/>
              </a:rPr>
              <a:t>A Container is Prison for apps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9DF8AB-9F54-4FF7-9CE6-D967C1191F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974" y="2348880"/>
            <a:ext cx="2539682" cy="25396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D6C290B-0A68-4A8F-B959-D67FB34D3D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2471122"/>
            <a:ext cx="3857611" cy="2777480"/>
          </a:xfrm>
          <a:prstGeom prst="rect">
            <a:avLst/>
          </a:prstGeom>
        </p:spPr>
      </p:pic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809C085-DD20-4250-BF12-D84414034846}"/>
              </a:ext>
            </a:extLst>
          </p:cNvPr>
          <p:cNvSpPr/>
          <p:nvPr/>
        </p:nvSpPr>
        <p:spPr>
          <a:xfrm>
            <a:off x="1310880" y="1935938"/>
            <a:ext cx="4751370" cy="3642958"/>
          </a:xfrm>
          <a:custGeom>
            <a:avLst/>
            <a:gdLst>
              <a:gd name="connsiteX0" fmla="*/ 470295 w 4751370"/>
              <a:gd name="connsiteY0" fmla="*/ 826312 h 3642958"/>
              <a:gd name="connsiteX1" fmla="*/ 975120 w 4751370"/>
              <a:gd name="connsiteY1" fmla="*/ 283387 h 3642958"/>
              <a:gd name="connsiteX2" fmla="*/ 2956320 w 4751370"/>
              <a:gd name="connsiteY2" fmla="*/ 7162 h 3642958"/>
              <a:gd name="connsiteX3" fmla="*/ 4604145 w 4751370"/>
              <a:gd name="connsiteY3" fmla="*/ 559612 h 3642958"/>
              <a:gd name="connsiteX4" fmla="*/ 4632720 w 4751370"/>
              <a:gd name="connsiteY4" fmla="*/ 2150287 h 3642958"/>
              <a:gd name="connsiteX5" fmla="*/ 4261245 w 4751370"/>
              <a:gd name="connsiteY5" fmla="*/ 3483787 h 3642958"/>
              <a:gd name="connsiteX6" fmla="*/ 2051445 w 4751370"/>
              <a:gd name="connsiteY6" fmla="*/ 3617137 h 3642958"/>
              <a:gd name="connsiteX7" fmla="*/ 155970 w 4751370"/>
              <a:gd name="connsiteY7" fmla="*/ 3474262 h 3642958"/>
              <a:gd name="connsiteX8" fmla="*/ 146445 w 4751370"/>
              <a:gd name="connsiteY8" fmla="*/ 2702737 h 3642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751370" h="3642958">
                <a:moveTo>
                  <a:pt x="470295" y="826312"/>
                </a:moveTo>
                <a:cubicBezTo>
                  <a:pt x="515538" y="623112"/>
                  <a:pt x="560782" y="419912"/>
                  <a:pt x="975120" y="283387"/>
                </a:cubicBezTo>
                <a:cubicBezTo>
                  <a:pt x="1389458" y="146862"/>
                  <a:pt x="2351483" y="-38876"/>
                  <a:pt x="2956320" y="7162"/>
                </a:cubicBezTo>
                <a:cubicBezTo>
                  <a:pt x="3561158" y="53199"/>
                  <a:pt x="4324745" y="202424"/>
                  <a:pt x="4604145" y="559612"/>
                </a:cubicBezTo>
                <a:cubicBezTo>
                  <a:pt x="4883545" y="916800"/>
                  <a:pt x="4689870" y="1662925"/>
                  <a:pt x="4632720" y="2150287"/>
                </a:cubicBezTo>
                <a:cubicBezTo>
                  <a:pt x="4575570" y="2637649"/>
                  <a:pt x="4691458" y="3239312"/>
                  <a:pt x="4261245" y="3483787"/>
                </a:cubicBezTo>
                <a:cubicBezTo>
                  <a:pt x="3831033" y="3728262"/>
                  <a:pt x="2735657" y="3618724"/>
                  <a:pt x="2051445" y="3617137"/>
                </a:cubicBezTo>
                <a:cubicBezTo>
                  <a:pt x="1367233" y="3615550"/>
                  <a:pt x="473470" y="3626662"/>
                  <a:pt x="155970" y="3474262"/>
                </a:cubicBezTo>
                <a:cubicBezTo>
                  <a:pt x="-161530" y="3321862"/>
                  <a:pt x="95645" y="2917050"/>
                  <a:pt x="146445" y="2702737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peech Bubble: Oval 6">
            <a:extLst>
              <a:ext uri="{FF2B5EF4-FFF2-40B4-BE49-F238E27FC236}">
                <a16:creationId xmlns:a16="http://schemas.microsoft.com/office/drawing/2014/main" id="{5EFF812E-3002-482B-B241-FF484DBF6F65}"/>
              </a:ext>
            </a:extLst>
          </p:cNvPr>
          <p:cNvSpPr/>
          <p:nvPr/>
        </p:nvSpPr>
        <p:spPr>
          <a:xfrm>
            <a:off x="5203900" y="1002686"/>
            <a:ext cx="3960439" cy="830997"/>
          </a:xfrm>
          <a:prstGeom prst="wedgeEllipseCallout">
            <a:avLst>
              <a:gd name="adj1" fmla="val -31189"/>
              <a:gd name="adj2" fmla="val 13063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 live in here</a:t>
            </a:r>
          </a:p>
        </p:txBody>
      </p:sp>
      <p:pic>
        <p:nvPicPr>
          <p:cNvPr id="1026" name="Picture 2" descr="Image result for transparent prison bars">
            <a:extLst>
              <a:ext uri="{FF2B5EF4-FFF2-40B4-BE49-F238E27FC236}">
                <a16:creationId xmlns:a16="http://schemas.microsoft.com/office/drawing/2014/main" id="{D079E3C4-AF3F-4188-8135-9043E7A41D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3039" y="1775646"/>
            <a:ext cx="4987052" cy="4677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6195683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85974" y="260648"/>
            <a:ext cx="78864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00AEDB"/>
                </a:solidFill>
                <a:latin typeface="Bebas Neue" pitchFamily="34" charset="0"/>
              </a:rPr>
              <a:t>Running a program in a zip file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2221" y="1556792"/>
            <a:ext cx="7039558" cy="646331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Stuffing a program in the zip =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F426658-221B-4786-BA61-6C48869ECE60}"/>
              </a:ext>
            </a:extLst>
          </p:cNvPr>
          <p:cNvSpPr txBox="1"/>
          <p:nvPr/>
        </p:nvSpPr>
        <p:spPr>
          <a:xfrm>
            <a:off x="1259632" y="2647310"/>
            <a:ext cx="55446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docker build –t tasty-image .</a:t>
            </a:r>
          </a:p>
        </p:txBody>
      </p:sp>
    </p:spTree>
    <p:extLst>
      <p:ext uri="{BB962C8B-B14F-4D97-AF65-F5344CB8AC3E}">
        <p14:creationId xmlns:p14="http://schemas.microsoft.com/office/powerpoint/2010/main" val="3056319760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85974" y="260648"/>
            <a:ext cx="788642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00AEDB"/>
                </a:solidFill>
                <a:latin typeface="Bebas Neue" pitchFamily="34" charset="0"/>
              </a:rPr>
              <a:t>Running a program in a docker image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F426658-221B-4786-BA61-6C48869ECE60}"/>
              </a:ext>
            </a:extLst>
          </p:cNvPr>
          <p:cNvSpPr txBox="1"/>
          <p:nvPr/>
        </p:nvSpPr>
        <p:spPr>
          <a:xfrm>
            <a:off x="1475656" y="1988840"/>
            <a:ext cx="44644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docker run tasty-image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128610-D16E-49D7-A5BB-93E78AFB16D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164288" y="4149080"/>
            <a:ext cx="1509323" cy="2132856"/>
          </a:xfrm>
          <a:prstGeom prst="rect">
            <a:avLst/>
          </a:prstGeom>
        </p:spPr>
      </p:pic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2C6D7169-1AF7-4C89-A3C0-270073FEE900}"/>
              </a:ext>
            </a:extLst>
          </p:cNvPr>
          <p:cNvSpPr/>
          <p:nvPr/>
        </p:nvSpPr>
        <p:spPr>
          <a:xfrm>
            <a:off x="6372200" y="2961991"/>
            <a:ext cx="2592288" cy="830996"/>
          </a:xfrm>
          <a:prstGeom prst="wedgeRoundRectCallout">
            <a:avLst>
              <a:gd name="adj1" fmla="val 2455"/>
              <a:gd name="adj2" fmla="val 12980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Uhhh</a:t>
            </a:r>
            <a:r>
              <a:rPr lang="en-US" dirty="0"/>
              <a:t> … there’s more to it than that</a:t>
            </a:r>
          </a:p>
        </p:txBody>
      </p:sp>
    </p:spTree>
    <p:extLst>
      <p:ext uri="{BB962C8B-B14F-4D97-AF65-F5344CB8AC3E}">
        <p14:creationId xmlns:p14="http://schemas.microsoft.com/office/powerpoint/2010/main" val="369464206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6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85974" y="260648"/>
            <a:ext cx="78864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00AEDB"/>
                </a:solidFill>
                <a:latin typeface="Bebas Neue" pitchFamily="34" charset="0"/>
              </a:rPr>
              <a:t>Building with </a:t>
            </a:r>
            <a:r>
              <a:rPr lang="en-US" sz="4800" dirty="0" err="1">
                <a:solidFill>
                  <a:srgbClr val="00AEDB"/>
                </a:solidFill>
                <a:latin typeface="Bebas Neue" pitchFamily="34" charset="0"/>
              </a:rPr>
              <a:t>Dockerfiles</a:t>
            </a:r>
            <a:endParaRPr lang="en-US" sz="4800" dirty="0">
              <a:solidFill>
                <a:srgbClr val="00AEDB"/>
              </a:solidFill>
              <a:latin typeface="Bebas Neue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95536" y="1556792"/>
            <a:ext cx="7992888" cy="1754326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FROM </a:t>
            </a:r>
            <a:r>
              <a:rPr lang="en-US" sz="3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microsoft</a:t>
            </a:r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/</a:t>
            </a:r>
            <a:r>
              <a:rPr lang="en-US" sz="3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nanoserver</a:t>
            </a:r>
            <a:endParaRPr lang="en-US" sz="3600" dirty="0">
              <a:solidFill>
                <a:schemeClr val="tx1">
                  <a:lumMod val="50000"/>
                  <a:lumOff val="50000"/>
                </a:schemeClr>
              </a:solidFill>
              <a:latin typeface="Lato-Light" pitchFamily="34" charset="0"/>
              <a:ea typeface="Raleway" pitchFamily="2" charset="0"/>
            </a:endParaRPr>
          </a:p>
          <a:p>
            <a:endParaRPr lang="en-US" sz="3600" dirty="0">
              <a:solidFill>
                <a:schemeClr val="tx1">
                  <a:lumMod val="50000"/>
                  <a:lumOff val="50000"/>
                </a:schemeClr>
              </a:solidFill>
              <a:latin typeface="Lato-Light" pitchFamily="34" charset="0"/>
              <a:ea typeface="Raleway" pitchFamily="2" charset="0"/>
            </a:endParaRPr>
          </a:p>
          <a:p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ADD ./bin/debug/netcoreapp2.1/* ./</a:t>
            </a:r>
          </a:p>
        </p:txBody>
      </p:sp>
      <p:sp>
        <p:nvSpPr>
          <p:cNvPr id="3" name="Callout: Line 2">
            <a:extLst>
              <a:ext uri="{FF2B5EF4-FFF2-40B4-BE49-F238E27FC236}">
                <a16:creationId xmlns:a16="http://schemas.microsoft.com/office/drawing/2014/main" id="{FB0946C5-A1E8-43E4-AB77-63522B6F9E9A}"/>
              </a:ext>
            </a:extLst>
          </p:cNvPr>
          <p:cNvSpPr/>
          <p:nvPr/>
        </p:nvSpPr>
        <p:spPr>
          <a:xfrm>
            <a:off x="1835696" y="3789040"/>
            <a:ext cx="1584176" cy="612648"/>
          </a:xfrm>
          <a:prstGeom prst="borderCallout1">
            <a:avLst>
              <a:gd name="adj1" fmla="val 2810"/>
              <a:gd name="adj2" fmla="val 53871"/>
              <a:gd name="adj3" fmla="val -97614"/>
              <a:gd name="adj4" fmla="val 8495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Source file(s)</a:t>
            </a:r>
          </a:p>
        </p:txBody>
      </p:sp>
      <p:sp>
        <p:nvSpPr>
          <p:cNvPr id="7" name="Callout: Line 6">
            <a:extLst>
              <a:ext uri="{FF2B5EF4-FFF2-40B4-BE49-F238E27FC236}">
                <a16:creationId xmlns:a16="http://schemas.microsoft.com/office/drawing/2014/main" id="{7A2CCFB7-D88E-44A1-A258-C540D39ADAFD}"/>
              </a:ext>
            </a:extLst>
          </p:cNvPr>
          <p:cNvSpPr/>
          <p:nvPr/>
        </p:nvSpPr>
        <p:spPr>
          <a:xfrm>
            <a:off x="5148063" y="3861048"/>
            <a:ext cx="3024335" cy="612648"/>
          </a:xfrm>
          <a:prstGeom prst="borderCallout1">
            <a:avLst>
              <a:gd name="adj1" fmla="val 2810"/>
              <a:gd name="adj2" fmla="val 53871"/>
              <a:gd name="adj3" fmla="val -91817"/>
              <a:gd name="adj4" fmla="val 7644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Destination inside the image</a:t>
            </a:r>
          </a:p>
        </p:txBody>
      </p:sp>
      <p:sp>
        <p:nvSpPr>
          <p:cNvPr id="5" name="Callout: Line 4">
            <a:extLst>
              <a:ext uri="{FF2B5EF4-FFF2-40B4-BE49-F238E27FC236}">
                <a16:creationId xmlns:a16="http://schemas.microsoft.com/office/drawing/2014/main" id="{4BC2322B-FCE6-4CA7-B785-98C4118FF874}"/>
              </a:ext>
            </a:extLst>
          </p:cNvPr>
          <p:cNvSpPr/>
          <p:nvPr/>
        </p:nvSpPr>
        <p:spPr>
          <a:xfrm>
            <a:off x="5652120" y="1030153"/>
            <a:ext cx="3096344" cy="612648"/>
          </a:xfrm>
          <a:prstGeom prst="borderCallout1">
            <a:avLst>
              <a:gd name="adj1" fmla="val 47731"/>
              <a:gd name="adj2" fmla="val -18"/>
              <a:gd name="adj3" fmla="val 115398"/>
              <a:gd name="adj4" fmla="val -2155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 minimal base set of files</a:t>
            </a:r>
          </a:p>
        </p:txBody>
      </p:sp>
    </p:spTree>
    <p:extLst>
      <p:ext uri="{BB962C8B-B14F-4D97-AF65-F5344CB8AC3E}">
        <p14:creationId xmlns:p14="http://schemas.microsoft.com/office/powerpoint/2010/main" val="3756774924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85974" y="260648"/>
            <a:ext cx="788642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00AEDB"/>
                </a:solidFill>
                <a:latin typeface="Bebas Neue" pitchFamily="34" charset="0"/>
              </a:rPr>
              <a:t>Running a program in a docker  image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F426658-221B-4786-BA61-6C48869ECE60}"/>
              </a:ext>
            </a:extLst>
          </p:cNvPr>
          <p:cNvSpPr txBox="1"/>
          <p:nvPr/>
        </p:nvSpPr>
        <p:spPr>
          <a:xfrm>
            <a:off x="427991" y="2141675"/>
            <a:ext cx="87041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docker run tasty-image dotnet tasty-app.dll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128610-D16E-49D7-A5BB-93E78AFB16D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164288" y="4149080"/>
            <a:ext cx="1509323" cy="2132856"/>
          </a:xfrm>
          <a:prstGeom prst="rect">
            <a:avLst/>
          </a:prstGeom>
        </p:spPr>
      </p:pic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2C6D7169-1AF7-4C89-A3C0-270073FEE900}"/>
              </a:ext>
            </a:extLst>
          </p:cNvPr>
          <p:cNvSpPr/>
          <p:nvPr/>
        </p:nvSpPr>
        <p:spPr>
          <a:xfrm>
            <a:off x="5004048" y="3593448"/>
            <a:ext cx="2592288" cy="830996"/>
          </a:xfrm>
          <a:prstGeom prst="wedgeRoundRectCallout">
            <a:avLst>
              <a:gd name="adj1" fmla="val 64099"/>
              <a:gd name="adj2" fmla="val 4968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 I really have to type all that?</a:t>
            </a:r>
          </a:p>
        </p:txBody>
      </p:sp>
    </p:spTree>
    <p:extLst>
      <p:ext uri="{BB962C8B-B14F-4D97-AF65-F5344CB8AC3E}">
        <p14:creationId xmlns:p14="http://schemas.microsoft.com/office/powerpoint/2010/main" val="358290757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6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6165304"/>
            <a:ext cx="9144000" cy="692696"/>
          </a:xfrm>
          <a:prstGeom prst="rect">
            <a:avLst/>
          </a:prstGeom>
          <a:solidFill>
            <a:srgbClr val="00AE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3200" dirty="0">
                <a:latin typeface="Lato" pitchFamily="34" charset="0"/>
              </a:rPr>
              <a:t>Docker and Containerized apps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83568" y="3893532"/>
            <a:ext cx="468052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Philip Nelson</a:t>
            </a:r>
          </a:p>
          <a:p>
            <a:r>
              <a:rPr lang="en-US" sz="2800" b="1" dirty="0"/>
              <a:t>Stone Porch Consulting</a:t>
            </a:r>
          </a:p>
          <a:p>
            <a:r>
              <a:rPr lang="en-US" sz="2800" dirty="0"/>
              <a:t>github.com/</a:t>
            </a:r>
            <a:r>
              <a:rPr lang="en-US" sz="2800" dirty="0" err="1"/>
              <a:t>panmanphil</a:t>
            </a:r>
            <a:endParaRPr lang="en-US" sz="2800" dirty="0"/>
          </a:p>
          <a:p>
            <a:r>
              <a:rPr lang="en-US" sz="2800" dirty="0"/>
              <a:t>twitter.com/</a:t>
            </a:r>
            <a:r>
              <a:rPr lang="en-US" sz="2800" dirty="0" err="1"/>
              <a:t>panmanphil</a:t>
            </a:r>
            <a:endParaRPr lang="en-US" sz="2800" dirty="0"/>
          </a:p>
          <a:p>
            <a:r>
              <a:rPr lang="en-US" sz="2800" dirty="0"/>
              <a:t>panmanphil.wordpress.com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7D3CEC-C5A7-44D7-BFF3-E9A379EE80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16632"/>
            <a:ext cx="7776864" cy="377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57346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85974" y="260648"/>
            <a:ext cx="78864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00AEDB"/>
                </a:solidFill>
                <a:latin typeface="Bebas Neue" pitchFamily="34" charset="0"/>
              </a:rPr>
              <a:t>Building with </a:t>
            </a:r>
            <a:r>
              <a:rPr lang="en-US" sz="4800" dirty="0" err="1">
                <a:solidFill>
                  <a:srgbClr val="00AEDB"/>
                </a:solidFill>
                <a:latin typeface="Bebas Neue" pitchFamily="34" charset="0"/>
              </a:rPr>
              <a:t>Dockerfiles</a:t>
            </a:r>
            <a:endParaRPr lang="en-US" sz="4800" dirty="0">
              <a:solidFill>
                <a:srgbClr val="00AEDB"/>
              </a:solidFill>
              <a:latin typeface="Bebas Neue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0" y="1556792"/>
            <a:ext cx="9036496" cy="2862322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FROM </a:t>
            </a:r>
            <a:r>
              <a:rPr lang="en-US" sz="3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microsoft</a:t>
            </a:r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/dotnet:2.1-runtime</a:t>
            </a:r>
          </a:p>
          <a:p>
            <a:endParaRPr lang="en-US" sz="3600" dirty="0">
              <a:solidFill>
                <a:schemeClr val="tx1">
                  <a:lumMod val="50000"/>
                  <a:lumOff val="50000"/>
                </a:schemeClr>
              </a:solidFill>
              <a:latin typeface="Lato-Light" pitchFamily="34" charset="0"/>
              <a:ea typeface="Raleway" pitchFamily="2" charset="0"/>
            </a:endParaRPr>
          </a:p>
          <a:p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ADD ./bin/debug/netcoreapp2.1/publish/ ./</a:t>
            </a:r>
          </a:p>
          <a:p>
            <a:endParaRPr lang="en-US" sz="3600" dirty="0">
              <a:solidFill>
                <a:schemeClr val="tx1">
                  <a:lumMod val="50000"/>
                  <a:lumOff val="50000"/>
                </a:schemeClr>
              </a:solidFill>
              <a:latin typeface="Lato-Light" pitchFamily="34" charset="0"/>
              <a:ea typeface="Raleway" pitchFamily="2" charset="0"/>
            </a:endParaRPr>
          </a:p>
          <a:p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CMD [“dotnet”, “tasty-app.dll”]</a:t>
            </a:r>
          </a:p>
        </p:txBody>
      </p:sp>
      <p:sp>
        <p:nvSpPr>
          <p:cNvPr id="7" name="Callout: Line 6">
            <a:extLst>
              <a:ext uri="{FF2B5EF4-FFF2-40B4-BE49-F238E27FC236}">
                <a16:creationId xmlns:a16="http://schemas.microsoft.com/office/drawing/2014/main" id="{7A2CCFB7-D88E-44A1-A258-C540D39ADAFD}"/>
              </a:ext>
            </a:extLst>
          </p:cNvPr>
          <p:cNvSpPr/>
          <p:nvPr/>
        </p:nvSpPr>
        <p:spPr>
          <a:xfrm>
            <a:off x="539552" y="5445224"/>
            <a:ext cx="5904656" cy="612648"/>
          </a:xfrm>
          <a:prstGeom prst="borderCallout1">
            <a:avLst>
              <a:gd name="adj1" fmla="val 2810"/>
              <a:gd name="adj2" fmla="val 53871"/>
              <a:gd name="adj3" fmla="val -180210"/>
              <a:gd name="adj4" fmla="val 1321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Adds a default command to run when a container starts</a:t>
            </a:r>
          </a:p>
        </p:txBody>
      </p:sp>
    </p:spTree>
    <p:extLst>
      <p:ext uri="{BB962C8B-B14F-4D97-AF65-F5344CB8AC3E}">
        <p14:creationId xmlns:p14="http://schemas.microsoft.com/office/powerpoint/2010/main" val="2319175830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85974" y="260648"/>
            <a:ext cx="78864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00AEDB"/>
                </a:solidFill>
                <a:latin typeface="Bebas Neue" pitchFamily="34" charset="0"/>
              </a:rPr>
              <a:t>Building with </a:t>
            </a:r>
            <a:r>
              <a:rPr lang="en-US" sz="4800" dirty="0" err="1">
                <a:solidFill>
                  <a:srgbClr val="00AEDB"/>
                </a:solidFill>
                <a:latin typeface="Bebas Neue" pitchFamily="34" charset="0"/>
              </a:rPr>
              <a:t>Dockerfiles</a:t>
            </a:r>
            <a:endParaRPr lang="en-US" sz="4800" dirty="0">
              <a:solidFill>
                <a:srgbClr val="00AEDB"/>
              </a:solidFill>
              <a:latin typeface="Bebas Neue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95536" y="1556792"/>
            <a:ext cx="7992888" cy="5078313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FROM </a:t>
            </a:r>
            <a:r>
              <a:rPr lang="en-US" sz="3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microsoft</a:t>
            </a:r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/&lt;base image with most of what you need&gt;</a:t>
            </a:r>
          </a:p>
          <a:p>
            <a:endParaRPr lang="en-US" sz="3600" dirty="0">
              <a:solidFill>
                <a:schemeClr val="tx1">
                  <a:lumMod val="50000"/>
                  <a:lumOff val="50000"/>
                </a:schemeClr>
              </a:solidFill>
              <a:latin typeface="Lato-Light" pitchFamily="34" charset="0"/>
              <a:ea typeface="Raleway" pitchFamily="2" charset="0"/>
            </a:endParaRPr>
          </a:p>
          <a:p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# all your build commands including pulling real zip files from remote sites, running commands</a:t>
            </a:r>
          </a:p>
          <a:p>
            <a:endParaRPr lang="en-US" sz="3600" dirty="0">
              <a:solidFill>
                <a:schemeClr val="tx1">
                  <a:lumMod val="50000"/>
                  <a:lumOff val="50000"/>
                </a:schemeClr>
              </a:solidFill>
              <a:latin typeface="Lato-Light" pitchFamily="34" charset="0"/>
              <a:ea typeface="Raleway" pitchFamily="2" charset="0"/>
            </a:endParaRPr>
          </a:p>
          <a:p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# the default command to run</a:t>
            </a:r>
          </a:p>
          <a:p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CMD [“dotnet”, “tasty-app.dll”]</a:t>
            </a:r>
          </a:p>
        </p:txBody>
      </p:sp>
    </p:spTree>
    <p:extLst>
      <p:ext uri="{BB962C8B-B14F-4D97-AF65-F5344CB8AC3E}">
        <p14:creationId xmlns:p14="http://schemas.microsoft.com/office/powerpoint/2010/main" val="3254881763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85974" y="260648"/>
            <a:ext cx="788642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00AEDB"/>
                </a:solidFill>
                <a:latin typeface="Bebas Neue" pitchFamily="34" charset="0"/>
              </a:rPr>
              <a:t>Running a container from a docker image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F426658-221B-4786-BA61-6C48869ECE60}"/>
              </a:ext>
            </a:extLst>
          </p:cNvPr>
          <p:cNvSpPr txBox="1"/>
          <p:nvPr/>
        </p:nvSpPr>
        <p:spPr>
          <a:xfrm>
            <a:off x="755577" y="2492896"/>
            <a:ext cx="74168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docker run –it tasty-image</a:t>
            </a:r>
          </a:p>
        </p:txBody>
      </p:sp>
      <p:sp>
        <p:nvSpPr>
          <p:cNvPr id="4" name="Callout: Line 3">
            <a:extLst>
              <a:ext uri="{FF2B5EF4-FFF2-40B4-BE49-F238E27FC236}">
                <a16:creationId xmlns:a16="http://schemas.microsoft.com/office/drawing/2014/main" id="{83854A21-12E9-49F3-99EE-32B726256FC7}"/>
              </a:ext>
            </a:extLst>
          </p:cNvPr>
          <p:cNvSpPr/>
          <p:nvPr/>
        </p:nvSpPr>
        <p:spPr>
          <a:xfrm>
            <a:off x="285974" y="4293096"/>
            <a:ext cx="5904656" cy="612648"/>
          </a:xfrm>
          <a:prstGeom prst="borderCallout1">
            <a:avLst>
              <a:gd name="adj1" fmla="val 2810"/>
              <a:gd name="adj2" fmla="val 53871"/>
              <a:gd name="adj3" fmla="val -225864"/>
              <a:gd name="adj4" fmla="val 4564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Interactive (</a:t>
            </a:r>
            <a:r>
              <a:rPr lang="en-US" dirty="0" err="1"/>
              <a:t>i</a:t>
            </a:r>
            <a:r>
              <a:rPr lang="en-US" dirty="0"/>
              <a:t>) with a </a:t>
            </a:r>
            <a:r>
              <a:rPr lang="en-US" dirty="0" err="1"/>
              <a:t>tty</a:t>
            </a:r>
            <a:r>
              <a:rPr lang="en-US" dirty="0"/>
              <a:t> (t)</a:t>
            </a:r>
          </a:p>
        </p:txBody>
      </p:sp>
    </p:spTree>
    <p:extLst>
      <p:ext uri="{BB962C8B-B14F-4D97-AF65-F5344CB8AC3E}">
        <p14:creationId xmlns:p14="http://schemas.microsoft.com/office/powerpoint/2010/main" val="700740139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85974" y="260648"/>
            <a:ext cx="78864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00AEDB"/>
                </a:solidFill>
                <a:latin typeface="Bebas Neue" pitchFamily="34" charset="0"/>
              </a:rPr>
              <a:t>Developer Workflows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F426658-221B-4786-BA61-6C48869ECE60}"/>
              </a:ext>
            </a:extLst>
          </p:cNvPr>
          <p:cNvSpPr txBox="1"/>
          <p:nvPr/>
        </p:nvSpPr>
        <p:spPr>
          <a:xfrm>
            <a:off x="539552" y="1556792"/>
            <a:ext cx="813690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Create an image from existing binaries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Build an image from source files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Live edit files in container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Multi-container system simulating production environment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Packaged tooling pipeline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Supporting old versions</a:t>
            </a:r>
          </a:p>
        </p:txBody>
      </p:sp>
    </p:spTree>
    <p:extLst>
      <p:ext uri="{BB962C8B-B14F-4D97-AF65-F5344CB8AC3E}">
        <p14:creationId xmlns:p14="http://schemas.microsoft.com/office/powerpoint/2010/main" val="118035926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85974" y="260648"/>
            <a:ext cx="78864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00AEDB"/>
                </a:solidFill>
                <a:latin typeface="Bebas Neue" pitchFamily="34" charset="0"/>
              </a:rPr>
              <a:t>Developer Workflows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F426658-221B-4786-BA61-6C48869ECE60}"/>
              </a:ext>
            </a:extLst>
          </p:cNvPr>
          <p:cNvSpPr txBox="1"/>
          <p:nvPr/>
        </p:nvSpPr>
        <p:spPr>
          <a:xfrm>
            <a:off x="539552" y="1556792"/>
            <a:ext cx="8136904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Demo - Create an image from existing binaries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tx1">
                  <a:lumMod val="50000"/>
                  <a:lumOff val="50000"/>
                </a:schemeClr>
              </a:solidFill>
              <a:latin typeface="Lato-Light" pitchFamily="34" charset="0"/>
              <a:ea typeface="Raleway" pitchFamily="2" charset="0"/>
            </a:endParaRPr>
          </a:p>
          <a:p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  (basically what we’ve been doing)</a:t>
            </a:r>
          </a:p>
        </p:txBody>
      </p:sp>
    </p:spTree>
    <p:extLst>
      <p:ext uri="{BB962C8B-B14F-4D97-AF65-F5344CB8AC3E}">
        <p14:creationId xmlns:p14="http://schemas.microsoft.com/office/powerpoint/2010/main" val="2659668758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85974" y="260648"/>
            <a:ext cx="78864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00AEDB"/>
                </a:solidFill>
                <a:latin typeface="Bebas Neue" pitchFamily="34" charset="0"/>
              </a:rPr>
              <a:t>Developer Workflows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F426658-221B-4786-BA61-6C48869ECE60}"/>
              </a:ext>
            </a:extLst>
          </p:cNvPr>
          <p:cNvSpPr txBox="1"/>
          <p:nvPr/>
        </p:nvSpPr>
        <p:spPr>
          <a:xfrm>
            <a:off x="683568" y="1659285"/>
            <a:ext cx="81369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Demo - Build an image from source files</a:t>
            </a:r>
          </a:p>
        </p:txBody>
      </p:sp>
    </p:spTree>
    <p:extLst>
      <p:ext uri="{BB962C8B-B14F-4D97-AF65-F5344CB8AC3E}">
        <p14:creationId xmlns:p14="http://schemas.microsoft.com/office/powerpoint/2010/main" val="1681493601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85974" y="260648"/>
            <a:ext cx="78864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00AEDB"/>
                </a:solidFill>
                <a:latin typeface="Bebas Neue" pitchFamily="34" charset="0"/>
              </a:rPr>
              <a:t>Developer Workflows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F426658-221B-4786-BA61-6C48869ECE60}"/>
              </a:ext>
            </a:extLst>
          </p:cNvPr>
          <p:cNvSpPr txBox="1"/>
          <p:nvPr/>
        </p:nvSpPr>
        <p:spPr>
          <a:xfrm>
            <a:off x="539552" y="1556792"/>
            <a:ext cx="81369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Demo - Live edit files in container</a:t>
            </a:r>
          </a:p>
        </p:txBody>
      </p:sp>
    </p:spTree>
    <p:extLst>
      <p:ext uri="{BB962C8B-B14F-4D97-AF65-F5344CB8AC3E}">
        <p14:creationId xmlns:p14="http://schemas.microsoft.com/office/powerpoint/2010/main" val="2478907527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85974" y="260648"/>
            <a:ext cx="69503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00AEDB"/>
                </a:solidFill>
                <a:latin typeface="Bebas Neue" pitchFamily="34" charset="0"/>
              </a:rPr>
              <a:t>Containers - Volumes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64790" y="1628800"/>
            <a:ext cx="7711589" cy="523220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Data will stay with a running container ONLY when it is defined, running or stopped</a:t>
            </a:r>
          </a:p>
          <a:p>
            <a:endParaRPr lang="en-US" sz="1400" b="1" dirty="0">
              <a:solidFill>
                <a:schemeClr val="tx1">
                  <a:lumMod val="50000"/>
                  <a:lumOff val="50000"/>
                </a:schemeClr>
              </a:solidFill>
              <a:latin typeface="Lato-Light" pitchFamily="34" charset="0"/>
              <a:ea typeface="Raleway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B68F64A-6C8B-4753-8AF5-10D0FF7FB373}"/>
              </a:ext>
            </a:extLst>
          </p:cNvPr>
          <p:cNvSpPr txBox="1"/>
          <p:nvPr/>
        </p:nvSpPr>
        <p:spPr>
          <a:xfrm>
            <a:off x="1043608" y="2504509"/>
            <a:ext cx="6953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Share files between host (your windows box) and container while it runs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E201BB-518B-49FC-B1DA-0B708B3AEBA7}"/>
              </a:ext>
            </a:extLst>
          </p:cNvPr>
          <p:cNvSpPr txBox="1"/>
          <p:nvPr/>
        </p:nvSpPr>
        <p:spPr>
          <a:xfrm>
            <a:off x="1045297" y="3059668"/>
            <a:ext cx="5055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Named volumes live independently of the container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6A6B35-D65E-4EF7-977A-EFF0F512C664}"/>
              </a:ext>
            </a:extLst>
          </p:cNvPr>
          <p:cNvSpPr txBox="1"/>
          <p:nvPr/>
        </p:nvSpPr>
        <p:spPr>
          <a:xfrm>
            <a:off x="1055660" y="3614827"/>
            <a:ext cx="6527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volumes on the host can bee seen from the host OS (File explorer)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E93E63-96B9-4D0A-A35B-67C0E1A40C17}"/>
              </a:ext>
            </a:extLst>
          </p:cNvPr>
          <p:cNvSpPr txBox="1"/>
          <p:nvPr/>
        </p:nvSpPr>
        <p:spPr>
          <a:xfrm>
            <a:off x="1055660" y="2060268"/>
            <a:ext cx="78677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Volumes define how data is stored and shared between the container and the host</a:t>
            </a:r>
          </a:p>
        </p:txBody>
      </p:sp>
    </p:spTree>
    <p:extLst>
      <p:ext uri="{BB962C8B-B14F-4D97-AF65-F5344CB8AC3E}">
        <p14:creationId xmlns:p14="http://schemas.microsoft.com/office/powerpoint/2010/main" val="61615941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B7566D3-A63A-45F1-9398-70435180E7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757" y="0"/>
            <a:ext cx="70844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542082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85974" y="260648"/>
            <a:ext cx="69503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00AEDB"/>
                </a:solidFill>
                <a:latin typeface="Bebas Neue" pitchFamily="34" charset="0"/>
              </a:rPr>
              <a:t>Containers - Volumes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6A6B35-D65E-4EF7-977A-EFF0F512C664}"/>
              </a:ext>
            </a:extLst>
          </p:cNvPr>
          <p:cNvSpPr txBox="1"/>
          <p:nvPr/>
        </p:nvSpPr>
        <p:spPr>
          <a:xfrm>
            <a:off x="971600" y="1700808"/>
            <a:ext cx="732726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Windows has some limitations for host mapped volumes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Must map to an existing EMPTY folder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The host folder must be on a disk, not a network folder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Access permissions can be an issue on the server</a:t>
            </a:r>
          </a:p>
        </p:txBody>
      </p:sp>
    </p:spTree>
    <p:extLst>
      <p:ext uri="{BB962C8B-B14F-4D97-AF65-F5344CB8AC3E}">
        <p14:creationId xmlns:p14="http://schemas.microsoft.com/office/powerpoint/2010/main" val="2891446806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4EE59F8-CCE4-2445-A7DC-554623115B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9613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85974" y="260648"/>
            <a:ext cx="78864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00AEDB"/>
                </a:solidFill>
                <a:latin typeface="Bebas Neue" pitchFamily="34" charset="0"/>
              </a:rPr>
              <a:t>Developer Workflows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F426658-221B-4786-BA61-6C48869ECE60}"/>
              </a:ext>
            </a:extLst>
          </p:cNvPr>
          <p:cNvSpPr txBox="1"/>
          <p:nvPr/>
        </p:nvSpPr>
        <p:spPr>
          <a:xfrm>
            <a:off x="539552" y="1556792"/>
            <a:ext cx="81369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Packaged tooling pipeline</a:t>
            </a:r>
          </a:p>
        </p:txBody>
      </p:sp>
    </p:spTree>
    <p:extLst>
      <p:ext uri="{BB962C8B-B14F-4D97-AF65-F5344CB8AC3E}">
        <p14:creationId xmlns:p14="http://schemas.microsoft.com/office/powerpoint/2010/main" val="1435902998"/>
      </p:ext>
    </p:extLst>
  </p:cSld>
  <p:clrMapOvr>
    <a:masterClrMapping/>
  </p:clrMapOvr>
  <p:transition spd="slow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85974" y="260648"/>
            <a:ext cx="83184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00AEDB"/>
                </a:solidFill>
                <a:latin typeface="Bebas Neue" pitchFamily="34" charset="0"/>
              </a:rPr>
              <a:t>Our perfect developer box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142989" y="1229221"/>
            <a:ext cx="4680519" cy="307777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We build the box, we install to it and life is good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39" y="2276872"/>
            <a:ext cx="6303218" cy="4202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56654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85974" y="260648"/>
            <a:ext cx="47180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00AEDB"/>
                </a:solidFill>
                <a:latin typeface="Bebas Neue" pitchFamily="34" charset="0"/>
              </a:rPr>
              <a:t>+ 1 year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1679577"/>
            <a:ext cx="5915248" cy="4416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352772"/>
      </p:ext>
    </p:extLst>
  </p:cSld>
  <p:clrMapOvr>
    <a:masterClrMapping/>
  </p:clrMapOvr>
  <p:transition spd="slow">
    <p:push dir="u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85974" y="260648"/>
            <a:ext cx="75983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00AEDB"/>
                </a:solidFill>
                <a:latin typeface="Bebas Neue" pitchFamily="34" charset="0"/>
              </a:rPr>
              <a:t>Containers vs installs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95536" y="1536174"/>
            <a:ext cx="8208912" cy="3785652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Your host system remains much cleaner</a:t>
            </a:r>
          </a:p>
          <a:p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  <a:latin typeface="Lato-Light" pitchFamily="34" charset="0"/>
              <a:ea typeface="Raleway" pitchFamily="2" charset="0"/>
            </a:endParaRPr>
          </a:p>
          <a:p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Multiple versions of the same software are not a problem</a:t>
            </a:r>
          </a:p>
          <a:p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  <a:latin typeface="Lato-Light" pitchFamily="34" charset="0"/>
              <a:ea typeface="Raleway" pitchFamily="2" charset="0"/>
            </a:endParaRPr>
          </a:p>
          <a:p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Unless you keep files with volumes, removing the containers and image deletes everything from your system</a:t>
            </a:r>
          </a:p>
          <a:p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  <a:latin typeface="Lato-Light" pitchFamily="34" charset="0"/>
              <a:ea typeface="Raleway" pitchFamily="2" charset="0"/>
            </a:endParaRPr>
          </a:p>
          <a:p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Docker supports pruning unused containers, images and volumes</a:t>
            </a:r>
          </a:p>
          <a:p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  <a:latin typeface="Lato-Light" pitchFamily="34" charset="0"/>
              <a:ea typeface="Ralewa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504976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85974" y="260648"/>
            <a:ext cx="69503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00AEDB"/>
                </a:solidFill>
                <a:latin typeface="Bebas Neue" pitchFamily="34" charset="0"/>
              </a:rPr>
              <a:t>Containers - Running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95536" y="1556792"/>
            <a:ext cx="7272808" cy="2893100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You run with an image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:</a:t>
            </a:r>
          </a:p>
          <a:p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Lato-Light" pitchFamily="34" charset="0"/>
              <a:ea typeface="Raleway" pitchFamily="2" charset="0"/>
            </a:endParaRPr>
          </a:p>
          <a:p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docker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 run –d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yourregistryname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/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yourimage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Lato-Light" pitchFamily="34" charset="0"/>
              <a:ea typeface="Raleway" pitchFamily="2" charset="0"/>
            </a:endParaRPr>
          </a:p>
          <a:p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Lato-Light" pitchFamily="34" charset="0"/>
              <a:ea typeface="Raleway" pitchFamily="2" charset="0"/>
            </a:endParaRPr>
          </a:p>
          <a:p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Map ports to the host ports</a:t>
            </a:r>
          </a:p>
          <a:p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Lato-Light" pitchFamily="34" charset="0"/>
              <a:ea typeface="Raleway" pitchFamily="2" charset="0"/>
            </a:endParaRPr>
          </a:p>
          <a:p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docker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 run –d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someimage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 –p 80:8080</a:t>
            </a:r>
          </a:p>
          <a:p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Lato-Light" pitchFamily="34" charset="0"/>
              <a:ea typeface="Raleway" pitchFamily="2" charset="0"/>
            </a:endParaRPr>
          </a:p>
          <a:p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Use volumes to persist data between different versions of the image</a:t>
            </a:r>
          </a:p>
          <a:p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Lato-Light" pitchFamily="34" charset="0"/>
              <a:ea typeface="Raleway" pitchFamily="2" charset="0"/>
            </a:endParaRPr>
          </a:p>
          <a:p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docker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 run –d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someimage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 –v /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var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/run/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mysql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:/home/ec2user/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mysql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Lato-Light" pitchFamily="34" charset="0"/>
              <a:ea typeface="Raleway" pitchFamily="2" charset="0"/>
            </a:endParaRPr>
          </a:p>
          <a:p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Lato-Light" pitchFamily="34" charset="0"/>
              <a:ea typeface="Raleway" pitchFamily="2" charset="0"/>
            </a:endParaRPr>
          </a:p>
          <a:p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Lato-Light" pitchFamily="34" charset="0"/>
              <a:ea typeface="Ralewa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518078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85974" y="260648"/>
            <a:ext cx="84624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00AEDB"/>
                </a:solidFill>
                <a:latin typeface="Bebas Neue" pitchFamily="34" charset="0"/>
              </a:rPr>
              <a:t>Containers - Troubleshooting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85974" y="1628800"/>
            <a:ext cx="8606506" cy="2092881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n-US" sz="14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docker</a:t>
            </a: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 inspect &lt;name&gt; shows the entire configuration of the container</a:t>
            </a:r>
          </a:p>
          <a:p>
            <a:endParaRPr lang="en-US" sz="1400" b="1" dirty="0">
              <a:solidFill>
                <a:schemeClr val="tx1">
                  <a:lumMod val="50000"/>
                  <a:lumOff val="50000"/>
                </a:schemeClr>
              </a:solidFill>
              <a:latin typeface="Lato-Light" pitchFamily="34" charset="0"/>
              <a:ea typeface="Raleway" pitchFamily="2" charset="0"/>
            </a:endParaRPr>
          </a:p>
          <a:p>
            <a:r>
              <a:rPr lang="en-US" sz="14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docker</a:t>
            </a: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 logs &lt;name&gt; dumps system logs from within container</a:t>
            </a:r>
          </a:p>
          <a:p>
            <a:endParaRPr lang="en-US" sz="1400" b="1" dirty="0">
              <a:solidFill>
                <a:schemeClr val="tx1">
                  <a:lumMod val="50000"/>
                  <a:lumOff val="50000"/>
                </a:schemeClr>
              </a:solidFill>
              <a:latin typeface="Lato-Light" pitchFamily="34" charset="0"/>
              <a:ea typeface="Raleway" pitchFamily="2" charset="0"/>
            </a:endParaRPr>
          </a:p>
          <a:p>
            <a:r>
              <a:rPr lang="en-US" sz="14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docker</a:t>
            </a: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 </a:t>
            </a:r>
            <a:r>
              <a:rPr lang="en-US" sz="14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ps</a:t>
            </a: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 or </a:t>
            </a:r>
            <a:r>
              <a:rPr lang="en-US" sz="14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docker</a:t>
            </a: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 </a:t>
            </a:r>
            <a:r>
              <a:rPr lang="en-US" sz="14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ps</a:t>
            </a: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 –a to see running and not running containers</a:t>
            </a:r>
          </a:p>
          <a:p>
            <a:endParaRPr lang="en-US" sz="1400" b="1" dirty="0">
              <a:solidFill>
                <a:schemeClr val="tx1">
                  <a:lumMod val="50000"/>
                  <a:lumOff val="50000"/>
                </a:schemeClr>
              </a:solidFill>
              <a:latin typeface="Lato-Light" pitchFamily="34" charset="0"/>
              <a:ea typeface="Raleway" pitchFamily="2" charset="0"/>
            </a:endParaRPr>
          </a:p>
          <a:p>
            <a:r>
              <a:rPr lang="en-US" sz="14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docker</a:t>
            </a: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 images – lists all of the disk images that make up all your containers</a:t>
            </a:r>
          </a:p>
          <a:p>
            <a:endParaRPr lang="en-US" sz="1400" b="1" dirty="0">
              <a:solidFill>
                <a:schemeClr val="tx1">
                  <a:lumMod val="50000"/>
                  <a:lumOff val="50000"/>
                </a:schemeClr>
              </a:solidFill>
              <a:latin typeface="Lato-Light" pitchFamily="34" charset="0"/>
              <a:ea typeface="Raleway" pitchFamily="2" charset="0"/>
            </a:endParaRPr>
          </a:p>
          <a:p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docker exec –t &lt;name&gt; </a:t>
            </a:r>
            <a:r>
              <a:rPr lang="en-US" sz="14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powershell</a:t>
            </a: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 log into a running container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Lato-Light" pitchFamily="34" charset="0"/>
              <a:ea typeface="Ralewa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473328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85974" y="260648"/>
            <a:ext cx="81744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00AEDB"/>
                </a:solidFill>
                <a:latin typeface="Bebas Neue" pitchFamily="34" charset="0"/>
              </a:rPr>
              <a:t>Containers – Good News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67544" y="1556792"/>
            <a:ext cx="7272808" cy="480131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Startup speed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Deployment is part of development – build images, run images, setup networking and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Much easier to prototype with different new technologies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Systems are much easier to establish with different dependencies: versions of infrastructure, legacy considerations, frameworks, languages are all isolated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Scale out is considerably easier (with other tools like ECS, Kubernetes)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Your dev computer doesn’t get buried in unused junk demanding repaves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Operations can focus just on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cpu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, disk storage, instances, networking boundaries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Dev works connections between containers, logical storage options that will still work on large scale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Everything is scripted, no manual “setup docs” required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Disaster recovery is much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much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 easier to setup</a:t>
            </a:r>
          </a:p>
        </p:txBody>
      </p:sp>
    </p:spTree>
    <p:extLst>
      <p:ext uri="{BB962C8B-B14F-4D97-AF65-F5344CB8AC3E}">
        <p14:creationId xmlns:p14="http://schemas.microsoft.com/office/powerpoint/2010/main" val="308400629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85974" y="260648"/>
            <a:ext cx="81744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00AEDB"/>
                </a:solidFill>
                <a:latin typeface="Bebas Neue" pitchFamily="34" charset="0"/>
              </a:rPr>
              <a:t>Containers – The Bad News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67544" y="1556792"/>
            <a:ext cx="7272808" cy="4247317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Linux containers are definitely a WIP on Windows 10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LCOWs is still experimental though very promising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It is possible to set all this up with script, but it is still operations! Networks, file systems, and especially PERMISSIONS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This is a fast moving space, change is constant, keeping up is an effort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Many of the prebuilt repositories out there are of the “Some guy with a day to hack” variety, not well thought through, just works in all situations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Managing your persistent data is more consistent between applications, but still a major PITA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Some software basically “consumes” and entire host anyway: vagrant/chef/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cloudformation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 may be a better option in these cases except for your dev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machne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Lato-Light" pitchFamily="34" charset="0"/>
              <a:ea typeface="Raleway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Understanding where all the logs are is another PITA</a:t>
            </a:r>
          </a:p>
        </p:txBody>
      </p:sp>
    </p:spTree>
    <p:extLst>
      <p:ext uri="{BB962C8B-B14F-4D97-AF65-F5344CB8AC3E}">
        <p14:creationId xmlns:p14="http://schemas.microsoft.com/office/powerpoint/2010/main" val="246074866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6FD2E3B-1D9F-1F4C-83B7-9BD8C6E8B3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76049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6BF36D-A610-4BC2-9E6C-B6929FAA6E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2" y="404664"/>
            <a:ext cx="8118622" cy="6336704"/>
          </a:xfrm>
        </p:spPr>
        <p:txBody>
          <a:bodyPr/>
          <a:lstStyle/>
          <a:p>
            <a:r>
              <a:rPr lang="en-US" dirty="0"/>
              <a:t>Thanks!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Philip Nelson</a:t>
            </a:r>
            <a:br>
              <a:rPr lang="en-US" dirty="0"/>
            </a:br>
            <a:r>
              <a:rPr lang="en-US" dirty="0"/>
              <a:t>github.com/</a:t>
            </a:r>
            <a:r>
              <a:rPr lang="en-US" dirty="0" err="1"/>
              <a:t>panmanphil</a:t>
            </a:r>
            <a:br>
              <a:rPr lang="en-US" dirty="0"/>
            </a:br>
            <a:r>
              <a:rPr lang="en-US" dirty="0"/>
              <a:t>twitter.com/</a:t>
            </a:r>
            <a:r>
              <a:rPr lang="en-US" dirty="0" err="1"/>
              <a:t>panmanphil</a:t>
            </a:r>
            <a:br>
              <a:rPr lang="en-US" dirty="0"/>
            </a:br>
            <a:r>
              <a:rPr lang="en-US" dirty="0"/>
              <a:t>panmanphil.wordpress.com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All versions of this talk at </a:t>
            </a:r>
            <a:br>
              <a:rPr lang="en-US" dirty="0"/>
            </a:br>
            <a:r>
              <a:rPr lang="en-US" dirty="0"/>
              <a:t>https://github.com/panmanphil/introduction-to-docker</a:t>
            </a:r>
            <a:br>
              <a:rPr lang="en-US" dirty="0"/>
            </a:b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1548134-D2A3-40E9-AA50-BB0FD56668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692696"/>
            <a:ext cx="2857500" cy="356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6863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469581" y="266402"/>
            <a:ext cx="43204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4800">
                <a:solidFill>
                  <a:srgbClr val="00AEDB"/>
                </a:solidFill>
                <a:latin typeface="Bebas Neue" pitchFamily="34" charset="0"/>
              </a:rPr>
              <a:t>agenda</a:t>
            </a:r>
            <a:endParaRPr lang="en-US" sz="4800">
              <a:solidFill>
                <a:srgbClr val="00AEDB"/>
              </a:solidFill>
              <a:latin typeface="Bebas Neue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69581" y="1196752"/>
            <a:ext cx="8568952" cy="1739259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endParaRPr lang="hr-HR" sz="1400" dirty="0">
              <a:solidFill>
                <a:schemeClr val="tx1">
                  <a:lumMod val="50000"/>
                  <a:lumOff val="50000"/>
                </a:schemeClr>
              </a:solidFill>
              <a:latin typeface="Lato-Light" pitchFamily="34" charset="0"/>
              <a:ea typeface="Raleway" pitchFamily="2" charset="0"/>
            </a:endParaRPr>
          </a:p>
          <a:p>
            <a:pPr marL="285750" indent="-285750">
              <a:lnSpc>
                <a:spcPct val="150000"/>
              </a:lnSpc>
              <a:buBlip>
                <a:blip r:embed="rId3"/>
              </a:buBlip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What is Docker</a:t>
            </a:r>
          </a:p>
          <a:p>
            <a:pPr marL="285750" indent="-285750">
              <a:lnSpc>
                <a:spcPct val="150000"/>
              </a:lnSpc>
              <a:buBlip>
                <a:blip r:embed="rId3"/>
              </a:buBlip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And on Windows?</a:t>
            </a:r>
          </a:p>
          <a:p>
            <a:pPr marL="285750" indent="-285750">
              <a:lnSpc>
                <a:spcPct val="150000"/>
              </a:lnSpc>
              <a:buBlip>
                <a:blip r:embed="rId3"/>
              </a:buBlip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Common developer workflows</a:t>
            </a:r>
            <a:endParaRPr lang="hr-HR" sz="1600" dirty="0">
              <a:solidFill>
                <a:schemeClr val="tx1">
                  <a:lumMod val="50000"/>
                  <a:lumOff val="50000"/>
                </a:schemeClr>
              </a:solidFill>
              <a:latin typeface="Lato-Light" pitchFamily="34" charset="0"/>
              <a:ea typeface="Raleway" pitchFamily="2" charset="0"/>
            </a:endParaRPr>
          </a:p>
          <a:p>
            <a:pPr marL="285750" indent="-285750">
              <a:lnSpc>
                <a:spcPct val="150000"/>
              </a:lnSpc>
              <a:buBlip>
                <a:blip r:embed="rId3"/>
              </a:buBlip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Ask your questions</a:t>
            </a:r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789040"/>
            <a:ext cx="4270920" cy="25202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49822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85974" y="260648"/>
            <a:ext cx="78864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00AEDB"/>
                </a:solidFill>
                <a:latin typeface="Bebas Neue" pitchFamily="34" charset="0"/>
              </a:rPr>
              <a:t>A new way to run apps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D6C290B-0A68-4A8F-B959-D67FB34D3D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3648230"/>
            <a:ext cx="2952328" cy="2125676"/>
          </a:xfrm>
          <a:prstGeom prst="rect">
            <a:avLst/>
          </a:prstGeom>
        </p:spPr>
      </p:pic>
      <p:sp>
        <p:nvSpPr>
          <p:cNvPr id="7" name="Speech Bubble: Oval 6">
            <a:extLst>
              <a:ext uri="{FF2B5EF4-FFF2-40B4-BE49-F238E27FC236}">
                <a16:creationId xmlns:a16="http://schemas.microsoft.com/office/drawing/2014/main" id="{E288C0D5-1806-4E46-A165-9CCB223ABC10}"/>
              </a:ext>
            </a:extLst>
          </p:cNvPr>
          <p:cNvSpPr/>
          <p:nvPr/>
        </p:nvSpPr>
        <p:spPr>
          <a:xfrm>
            <a:off x="755576" y="1602814"/>
            <a:ext cx="3960439" cy="666944"/>
          </a:xfrm>
          <a:prstGeom prst="wedgeEllipseCallout">
            <a:avLst>
              <a:gd name="adj1" fmla="val -3768"/>
              <a:gd name="adj2" fmla="val 23679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 run on your computer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84904897-0921-4914-9F71-62F4F66415F9}"/>
              </a:ext>
            </a:extLst>
          </p:cNvPr>
          <p:cNvSpPr/>
          <p:nvPr/>
        </p:nvSpPr>
        <p:spPr>
          <a:xfrm>
            <a:off x="4932040" y="2780928"/>
            <a:ext cx="3456384" cy="316835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D908FE2-A702-4118-BBE9-B4E66F5F3C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4068" y="3284984"/>
            <a:ext cx="2952328" cy="212567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33AFB41-20B6-4C2B-82A3-B210353686E0}"/>
              </a:ext>
            </a:extLst>
          </p:cNvPr>
          <p:cNvSpPr txBox="1"/>
          <p:nvPr/>
        </p:nvSpPr>
        <p:spPr>
          <a:xfrm>
            <a:off x="5580112" y="6039000"/>
            <a:ext cx="244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Docker apps</a:t>
            </a:r>
          </a:p>
        </p:txBody>
      </p:sp>
      <p:sp>
        <p:nvSpPr>
          <p:cNvPr id="14" name="Speech Bubble: Oval 13">
            <a:extLst>
              <a:ext uri="{FF2B5EF4-FFF2-40B4-BE49-F238E27FC236}">
                <a16:creationId xmlns:a16="http://schemas.microsoft.com/office/drawing/2014/main" id="{06BC087A-CB84-4908-9AEC-9348FFF4AF05}"/>
              </a:ext>
            </a:extLst>
          </p:cNvPr>
          <p:cNvSpPr/>
          <p:nvPr/>
        </p:nvSpPr>
        <p:spPr>
          <a:xfrm>
            <a:off x="5076056" y="1590554"/>
            <a:ext cx="3960439" cy="612648"/>
          </a:xfrm>
          <a:prstGeom prst="wedgeEllipseCallout">
            <a:avLst>
              <a:gd name="adj1" fmla="val -5843"/>
              <a:gd name="adj2" fmla="val 2479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 run on your computer …</a:t>
            </a:r>
          </a:p>
        </p:txBody>
      </p:sp>
    </p:spTree>
    <p:extLst>
      <p:ext uri="{BB962C8B-B14F-4D97-AF65-F5344CB8AC3E}">
        <p14:creationId xmlns:p14="http://schemas.microsoft.com/office/powerpoint/2010/main" val="3438617565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85974" y="260648"/>
            <a:ext cx="86065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00AEDB"/>
                </a:solidFill>
                <a:latin typeface="Bebas Neue" pitchFamily="34" charset="0"/>
              </a:rPr>
              <a:t>Apps are isolated from each other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84904897-0921-4914-9F71-62F4F66415F9}"/>
              </a:ext>
            </a:extLst>
          </p:cNvPr>
          <p:cNvSpPr/>
          <p:nvPr/>
        </p:nvSpPr>
        <p:spPr>
          <a:xfrm>
            <a:off x="4932040" y="2780928"/>
            <a:ext cx="3456384" cy="316835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D908FE2-A702-4118-BBE9-B4E66F5F3CD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1072" y="3933056"/>
            <a:ext cx="2052228" cy="147760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33AFB41-20B6-4C2B-82A3-B210353686E0}"/>
              </a:ext>
            </a:extLst>
          </p:cNvPr>
          <p:cNvSpPr txBox="1"/>
          <p:nvPr/>
        </p:nvSpPr>
        <p:spPr>
          <a:xfrm>
            <a:off x="3950902" y="6344744"/>
            <a:ext cx="244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Docker apps</a:t>
            </a:r>
          </a:p>
        </p:txBody>
      </p:sp>
      <p:sp>
        <p:nvSpPr>
          <p:cNvPr id="14" name="Speech Bubble: Oval 13">
            <a:extLst>
              <a:ext uri="{FF2B5EF4-FFF2-40B4-BE49-F238E27FC236}">
                <a16:creationId xmlns:a16="http://schemas.microsoft.com/office/drawing/2014/main" id="{06BC087A-CB84-4908-9AEC-9348FFF4AF05}"/>
              </a:ext>
            </a:extLst>
          </p:cNvPr>
          <p:cNvSpPr/>
          <p:nvPr/>
        </p:nvSpPr>
        <p:spPr>
          <a:xfrm>
            <a:off x="5175038" y="2924944"/>
            <a:ext cx="2664296" cy="612648"/>
          </a:xfrm>
          <a:prstGeom prst="wedgeEllipseCallout">
            <a:avLst>
              <a:gd name="adj1" fmla="val -4525"/>
              <a:gd name="adj2" fmla="val 13225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This box in mine all mine!!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4CAC3AC2-6BA7-42F0-A680-C5F3DCA4971A}"/>
              </a:ext>
            </a:extLst>
          </p:cNvPr>
          <p:cNvSpPr/>
          <p:nvPr/>
        </p:nvSpPr>
        <p:spPr>
          <a:xfrm>
            <a:off x="674726" y="2788011"/>
            <a:ext cx="3456384" cy="316835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AB878C8-3FFD-49A8-BF4A-AEC044E6805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4033553"/>
            <a:ext cx="2052228" cy="1477604"/>
          </a:xfrm>
          <a:prstGeom prst="rect">
            <a:avLst/>
          </a:prstGeom>
        </p:spPr>
      </p:pic>
      <p:sp>
        <p:nvSpPr>
          <p:cNvPr id="15" name="Speech Bubble: Oval 14">
            <a:extLst>
              <a:ext uri="{FF2B5EF4-FFF2-40B4-BE49-F238E27FC236}">
                <a16:creationId xmlns:a16="http://schemas.microsoft.com/office/drawing/2014/main" id="{F9B76DBF-B051-446F-9C18-B73E6C9D109E}"/>
              </a:ext>
            </a:extLst>
          </p:cNvPr>
          <p:cNvSpPr/>
          <p:nvPr/>
        </p:nvSpPr>
        <p:spPr>
          <a:xfrm>
            <a:off x="1032099" y="2957977"/>
            <a:ext cx="2664296" cy="612648"/>
          </a:xfrm>
          <a:prstGeom prst="wedgeEllipseCallout">
            <a:avLst>
              <a:gd name="adj1" fmla="val -4525"/>
              <a:gd name="adj2" fmla="val 13225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This box in mine all mine!!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848136-059C-456F-AFAE-941046F1DED1}"/>
              </a:ext>
            </a:extLst>
          </p:cNvPr>
          <p:cNvSpPr txBox="1"/>
          <p:nvPr/>
        </p:nvSpPr>
        <p:spPr>
          <a:xfrm>
            <a:off x="1259632" y="1484784"/>
            <a:ext cx="627366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And the apps are background only, NO GUI</a:t>
            </a:r>
          </a:p>
        </p:txBody>
      </p:sp>
    </p:spTree>
    <p:extLst>
      <p:ext uri="{BB962C8B-B14F-4D97-AF65-F5344CB8AC3E}">
        <p14:creationId xmlns:p14="http://schemas.microsoft.com/office/powerpoint/2010/main" val="69310686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zdnet3.cbsistatic.com/hub/i/r/2014/10/02/1f130129-49e2-11e4-b6a0-d4ae52e95e57/resize/770x578/3f83f67acfa33fe05865373b2b4b71dd/docker-vm-contain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692696"/>
            <a:ext cx="8100787" cy="5256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4607450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884C794-8A1D-4D7B-A10B-7011E192EE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768" y="934723"/>
            <a:ext cx="3888432" cy="46445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634F3D9-5EEF-4E9F-A887-401EE829D95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164288" y="4149080"/>
            <a:ext cx="1509323" cy="2132856"/>
          </a:xfrm>
          <a:prstGeom prst="rect">
            <a:avLst/>
          </a:prstGeom>
        </p:spPr>
      </p:pic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B32DDC78-1F1E-403F-A6ED-25A71DB1FA49}"/>
              </a:ext>
            </a:extLst>
          </p:cNvPr>
          <p:cNvSpPr/>
          <p:nvPr/>
        </p:nvSpPr>
        <p:spPr>
          <a:xfrm>
            <a:off x="6372200" y="2961991"/>
            <a:ext cx="2592288" cy="830996"/>
          </a:xfrm>
          <a:prstGeom prst="wedgeRoundRectCallout">
            <a:avLst>
              <a:gd name="adj1" fmla="val 2455"/>
              <a:gd name="adj2" fmla="val 12980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He lies … there is a VM</a:t>
            </a:r>
          </a:p>
        </p:txBody>
      </p:sp>
    </p:spTree>
    <p:extLst>
      <p:ext uri="{BB962C8B-B14F-4D97-AF65-F5344CB8AC3E}">
        <p14:creationId xmlns:p14="http://schemas.microsoft.com/office/powerpoint/2010/main" val="198395599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13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35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DB68F63-5B53-4540-B519-57101A20A3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987" y="166687"/>
            <a:ext cx="6296025" cy="652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339136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First Slide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mni - General Presentation Template" id="{14EFE0C9-DD71-4AF9-A5E0-B6BB1713FA16}" vid="{EB098C93-16F5-4771-A9CA-2D6C1D02265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C814E62A15BFC499D1D177F88620539" ma:contentTypeVersion="0" ma:contentTypeDescription="Create a new document." ma:contentTypeScope="" ma:versionID="0aae3d0c26dcc4ca7dde2f1c7ecd0d5d">
  <xsd:schema xmlns:xsd="http://www.w3.org/2001/XMLSchema" xmlns:xs="http://www.w3.org/2001/XMLSchema" xmlns:p="http://schemas.microsoft.com/office/2006/metadata/properties" xmlns:ns2="7401d87b-50bb-41a2-9713-b7b86698e2db" targetNamespace="http://schemas.microsoft.com/office/2006/metadata/properties" ma:root="true" ma:fieldsID="6839f2fdccd6add0742fc31a91a2d782" ns2:_="">
    <xsd:import namespace="7401d87b-50bb-41a2-9713-b7b86698e2db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401d87b-50bb-41a2-9713-b7b86698e2db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7401d87b-50bb-41a2-9713-b7b86698e2db">EFQR575P25AT-64-1</_dlc_DocId>
    <_dlc_DocIdUrl xmlns="7401d87b-50bb-41a2-9713-b7b86698e2db">
      <Url>https://bp.omniresources.com/BP/Marketing/_layouts/DocIdRedir.aspx?ID=EFQR575P25AT-64-1</Url>
      <Description>EFQR575P25AT-64-1</Description>
    </_dlc_DocIdUrl>
  </documentManagement>
</p:properties>
</file>

<file path=customXml/itemProps1.xml><?xml version="1.0" encoding="utf-8"?>
<ds:datastoreItem xmlns:ds="http://schemas.openxmlformats.org/officeDocument/2006/customXml" ds:itemID="{E7FB682D-B298-49B7-8671-82FCAAED5F2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401d87b-50bb-41a2-9713-b7b86698e2d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5A09480-5AC9-4E29-A518-9861A548CC11}">
  <ds:schemaRefs>
    <ds:schemaRef ds:uri="http://schemas.microsoft.com/sharepoint/events"/>
  </ds:schemaRefs>
</ds:datastoreItem>
</file>

<file path=customXml/itemProps3.xml><?xml version="1.0" encoding="utf-8"?>
<ds:datastoreItem xmlns:ds="http://schemas.openxmlformats.org/officeDocument/2006/customXml" ds:itemID="{2A1B4E67-7DE9-42F0-B13B-8AB70A051549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7BD67557-D569-4983-8A21-1672F4EA28AB}">
  <ds:schemaRefs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7401d87b-50bb-41a2-9713-b7b86698e2db"/>
    <ds:schemaRef ds:uri="http://purl.org/dc/elements/1.1/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8480</TotalTime>
  <Words>1296</Words>
  <Application>Microsoft Office PowerPoint</Application>
  <PresentationFormat>On-screen Show (4:3)</PresentationFormat>
  <Paragraphs>206</Paragraphs>
  <Slides>39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6" baseType="lpstr">
      <vt:lpstr>Arial</vt:lpstr>
      <vt:lpstr>Bebas Neue</vt:lpstr>
      <vt:lpstr>Calibri</vt:lpstr>
      <vt:lpstr>Lato</vt:lpstr>
      <vt:lpstr>Lato-Light</vt:lpstr>
      <vt:lpstr>Raleway</vt:lpstr>
      <vt:lpstr>First Slide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Thanks!   Philip Nelson github.com/panmanphil twitter.com/panmanphil panmanphil.wordpress.com       All versions of this talk at  https://github.com/panmanphil/introduction-to-docker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ubu</dc:creator>
  <cp:lastModifiedBy>Philip Nelson</cp:lastModifiedBy>
  <cp:revision>153</cp:revision>
  <dcterms:created xsi:type="dcterms:W3CDTF">2015-01-28T17:34:31Z</dcterms:created>
  <dcterms:modified xsi:type="dcterms:W3CDTF">2018-08-05T14:38:55Z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0x0101003C814E62A15BFC499D1D177F88620539</vt:lpwstr>
  </property>
  <property fmtid="{D5CDD505-2E9C-101B-9397-08002B2CF9AE}" pid="3" name="_dlc_DocIdItemGuid">
    <vt:lpwstr>61586cc3-088a-4166-aba3-60c834a8d56b</vt:lpwstr>
  </property>
</Properties>
</file>